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1D35"/>
    <a:srgbClr val="D20000"/>
    <a:srgbClr val="FF5050"/>
    <a:srgbClr val="E5FB93"/>
    <a:srgbClr val="CBC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77" d="100"/>
          <a:sy n="77" d="100"/>
        </p:scale>
        <p:origin x="40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C318D-5F97-463B-BF60-98C778952C68}" type="datetimeFigureOut">
              <a:rPr lang="de-CH" smtClean="0"/>
              <a:t>07.07.2017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56792-63ED-4E3D-A0CC-73EA30414AA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135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6792-63ED-4E3D-A0CC-73EA30414AA6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40319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	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6792-63ED-4E3D-A0CC-73EA30414AA6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2780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mtClean="0"/>
              <a:t>	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6792-63ED-4E3D-A0CC-73EA30414AA6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7045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mtClean="0"/>
              <a:t>	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6792-63ED-4E3D-A0CC-73EA30414AA6}" type="slidenum">
              <a:rPr lang="de-CH" smtClean="0"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750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mtClean="0"/>
              <a:t>	</a:t>
            </a: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6792-63ED-4E3D-A0CC-73EA30414AA6}" type="slidenum">
              <a:rPr lang="de-CH" smtClean="0"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62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AA91-74E8-4314-9554-76EF523FCD1E}" type="datetime1">
              <a:rPr lang="de-CH" smtClean="0"/>
              <a:t>07.07.2017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04697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BF6F-3814-42DD-84DB-213EF2EFB97D}" type="datetime1">
              <a:rPr lang="de-CH" smtClean="0"/>
              <a:t>07.07.2017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2650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8C25-5A7F-481B-87AC-CBBDA85514F5}" type="datetime1">
              <a:rPr lang="de-CH" smtClean="0"/>
              <a:t>07.07.2017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364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/>
              <a:t>07.07.2017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0605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1284-9972-48FC-9284-7F84C1C72B29}" type="datetime1">
              <a:rPr lang="de-CH" smtClean="0"/>
              <a:t>07.07.2017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0236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F412-EAF6-4F93-8407-3F7DE7CEEE06}" type="datetime1">
              <a:rPr lang="de-CH" smtClean="0"/>
              <a:t>07.07.2017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05699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3963-F85C-41AA-B2F2-F37939DDD348}" type="datetime1">
              <a:rPr lang="de-CH" smtClean="0"/>
              <a:t>07.07.2017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13026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FA32-BAF3-4CD6-BCE6-1B33DAF268A6}" type="datetime1">
              <a:rPr lang="de-CH" smtClean="0"/>
              <a:t>07.07.2017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384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0ABC-3F2F-461B-91B7-B60B3B90DACF}" type="datetime1">
              <a:rPr lang="de-CH" smtClean="0"/>
              <a:t>07.07.2017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7568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62C2-B559-484B-9E17-35FC499A2D60}" type="datetime1">
              <a:rPr lang="de-CH" smtClean="0"/>
              <a:t>07.07.2017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3606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D448-401C-4A38-86DC-8A38D4A09989}" type="datetime1">
              <a:rPr lang="de-CH" smtClean="0"/>
              <a:t>07.07.2017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0788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3B57D-D789-4340-B81F-EC981EC27425}" type="datetime1">
              <a:rPr lang="de-CH" smtClean="0"/>
              <a:t>07.07.2017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B56A1-EA4D-4959-8DD6-1D3C632A4AF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928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838800" y="365098"/>
            <a:ext cx="9770763" cy="5039456"/>
          </a:xfrm>
        </p:spPr>
        <p:txBody>
          <a:bodyPr/>
          <a:lstStyle/>
          <a:p>
            <a:pPr algn="l"/>
            <a:r>
              <a:rPr lang="de-CH" sz="220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de-CH" sz="2200" b="0" baseline="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Dieser Foliensatz</a:t>
            </a:r>
            <a:r>
              <a:rPr lang="de-CH" sz="2200" b="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kann als </a:t>
            </a:r>
            <a:r>
              <a:rPr lang="de-CH" sz="220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CH" sz="2200" b="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rundlage zur Einführung in die Gruppenbewertung dienen. Es empfiehlt </a:t>
            </a:r>
            <a:r>
              <a:rPr lang="de-CH" sz="220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sich, ihn dem zu bewertenden Vorhaben anzupassen. Für einen Foliensatz im Design des Kantons </a:t>
            </a:r>
            <a:r>
              <a:rPr lang="de-CH" sz="2200" dirty="0" err="1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St.Gallen</a:t>
            </a:r>
            <a:r>
              <a:rPr lang="de-CH" sz="2200" dirty="0" smtClean="0">
                <a:solidFill>
                  <a:srgbClr val="D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kontaktieren Sie bitte karin.inauen@sg.ch]</a:t>
            </a:r>
          </a:p>
          <a:p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838800" y="2246164"/>
            <a:ext cx="9770763" cy="2510524"/>
          </a:xfrm>
        </p:spPr>
        <p:txBody>
          <a:bodyPr>
            <a:normAutofit fontScale="90000"/>
          </a:bodyPr>
          <a:lstStyle/>
          <a:p>
            <a:pPr algn="l"/>
            <a:r>
              <a:rPr 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Nachhaltigkeitsbewertung nawi.sg </a:t>
            </a: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[Name des Vorhabens]</a:t>
            </a:r>
            <a:b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St. Gallen, [Datum]</a:t>
            </a:r>
            <a:b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[Name des/der Durchführenden]</a:t>
            </a:r>
            <a:endParaRPr lang="de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23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3248"/>
          </a:xfrm>
        </p:spPr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nawi.sg  fördert …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0936"/>
            <a:ext cx="11235813" cy="4802852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den Überblick</a:t>
            </a:r>
            <a:endParaRPr lang="de-CH" sz="22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die Qualität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 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die Ziel- und Wirkungsorientierung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das Wissen und Verständnis von Nachhaltigkeit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die Koordination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die Kommunikation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sachliche Entscheidungsprozesse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die Umsetzung der Schwerpunktplanung</a:t>
            </a:r>
          </a:p>
          <a:p>
            <a:pPr marL="0" indent="0"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  <a:buNone/>
            </a:pPr>
            <a:r>
              <a:rPr lang="de-CH" sz="2200" dirty="0" smtClean="0">
                <a:solidFill>
                  <a:srgbClr val="C51D3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und die Nachhaltige Entwicklung im Kanton St. Gallen</a:t>
            </a:r>
            <a:r>
              <a:rPr lang="de-CH" sz="2200" dirty="0" smtClean="0">
                <a:latin typeface="+mj-lt"/>
                <a:ea typeface="ＭＳ Ｐゴシック" pitchFamily="34" charset="-128"/>
              </a:rPr>
              <a:t>	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91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3248"/>
          </a:xfrm>
        </p:spPr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Bewertungsperspektive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0936"/>
            <a:ext cx="11235813" cy="480285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Sichtweisen der Betroffenen berücksichtigen</a:t>
            </a:r>
          </a:p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Sachliche Bewertung, nicht politische Beurteilung</a:t>
            </a:r>
          </a:p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Fokus auf nicht-intendierte Nebenwirkungen und Synergien</a:t>
            </a:r>
          </a:p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Setzt das Vorhaben die richtigen Schwerpunkte?</a:t>
            </a:r>
          </a:p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Gibt es Zielkonflikte?</a:t>
            </a:r>
          </a:p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Flexibilität: Werden Handlungsspielräume ermöglicht?</a:t>
            </a:r>
          </a:p>
          <a:p>
            <a:pPr>
              <a:spcBef>
                <a:spcPct val="0"/>
              </a:spcBef>
              <a:spcAft>
                <a:spcPts val="13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Lässt das Vorhaben wichtige Aspekte aus?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954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3601"/>
            <a:ext cx="10515600" cy="1060754"/>
          </a:xfrm>
        </p:spPr>
        <p:txBody>
          <a:bodyPr anchor="t">
            <a:noAutofit/>
          </a:bodyPr>
          <a:lstStyle/>
          <a:p>
            <a:pPr>
              <a:spcBef>
                <a:spcPts val="0"/>
              </a:spcBef>
            </a:pPr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</a:t>
            </a:r>
            <a:r>
              <a:rPr lang="de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CH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[Vorschlag Ablauf]</a:t>
            </a:r>
            <a:endParaRPr lang="de-CH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111839"/>
              </p:ext>
            </p:extLst>
          </p:nvPr>
        </p:nvGraphicFramePr>
        <p:xfrm>
          <a:off x="838200" y="1518350"/>
          <a:ext cx="10515600" cy="4766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3701"/>
                <a:gridCol w="5816699"/>
                <a:gridCol w="3505200"/>
              </a:tblGrid>
              <a:tr h="528648"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</a:t>
                      </a:r>
                      <a:endParaRPr lang="de-CH" sz="2200" b="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Begrüssung, Vorstellungsrunde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[Name]</a:t>
                      </a:r>
                      <a:endParaRPr lang="de-CH" sz="2200" b="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380"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14.15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Einführung: </a:t>
                      </a:r>
                    </a:p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Nachhaltige Entwicklung im</a:t>
                      </a:r>
                      <a:r>
                        <a:rPr lang="de-CH" sz="2200" baseline="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Kanton </a:t>
                      </a:r>
                      <a:r>
                        <a:rPr lang="de-CH" sz="2200" dirty="0" err="1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St.Gallen</a:t>
                      </a:r>
                      <a:endParaRPr lang="de-CH" sz="2200" dirty="0" smtClean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Praxistest nawi.sg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[Name]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00"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14.30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Eckpunkte des Projekts</a:t>
                      </a:r>
                      <a:r>
                        <a:rPr lang="de-CH" sz="2200" baseline="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 des Vorhabens]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[Name]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00"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14.40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Nachhaltigkeitsbewertung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[Name]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00"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15.30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Pause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[Name]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00"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15.40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Nachhaltigkeitsbewertung</a:t>
                      </a:r>
                      <a:endParaRPr lang="de-CH" sz="2200" dirty="0">
                        <a:ln>
                          <a:noFill/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dirty="0" smtClean="0">
                          <a:ln>
                            <a:noFill/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[Name]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17.00</a:t>
                      </a:r>
                      <a:endParaRPr lang="de-CH" sz="22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Schluss</a:t>
                      </a:r>
                      <a:endParaRPr lang="de-CH" sz="22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200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[Name]</a:t>
                      </a:r>
                    </a:p>
                  </a:txBody>
                  <a:tcPr anchor="ctr">
                    <a:lnL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51D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800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1223"/>
          </a:xfrm>
        </p:spPr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Nachhaltige Entwicklung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84851"/>
            <a:ext cx="11245645" cy="3174202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Definition nach Brundtland (1987)</a:t>
            </a:r>
          </a:p>
          <a:p>
            <a:pPr marL="0" indent="0">
              <a:spcBef>
                <a:spcPct val="0"/>
              </a:spcBef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Eine gesellschaftliche Entwicklung ist nachhaltig, wenn sie die Bedürfnisse der gegenwärtig lebenden Menschen befriedigt, ohne zu riskieren, dass künftige Generationen ihre eigenen Bedürfnisse nicht befriedigen können.</a:t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lvl="1">
              <a:spcBef>
                <a:spcPts val="800"/>
              </a:spcBef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 anerkannte Definition</a:t>
            </a:r>
          </a:p>
          <a:p>
            <a:pPr marL="0" lvl="1">
              <a:spcBef>
                <a:spcPts val="800"/>
              </a:spcBef>
              <a:buClr>
                <a:srgbClr val="C51D35"/>
              </a:buClr>
              <a:tabLst>
                <a:tab pos="265113" algn="l"/>
              </a:tabLst>
            </a:pP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nawi.sg konkretisiert dieses Verständnis von Nachhaltiger Entwicklung</a:t>
            </a:r>
            <a:b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</a:br>
            <a:r>
              <a:rPr lang="de-CH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für den Kanton St. Gallen      </a:t>
            </a:r>
            <a:endParaRPr lang="de-CH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07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Verankerung…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96360"/>
            <a:ext cx="11235813" cy="5159989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 in der Schweizerischen Bundesverfassung: </a:t>
            </a:r>
            <a:endParaRPr lang="de-CH" sz="22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de-DE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Präambel: </a:t>
            </a:r>
            <a:endParaRPr lang="de-DE" sz="20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de-CH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»</a:t>
            </a:r>
            <a:r>
              <a:rPr lang="de-DE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 </a:t>
            </a:r>
            <a:r>
              <a:rPr lang="de-CH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im Bewusstsein der gemeinsamen Errungenschaften und der Verantwortung gegenüber den künftigen Generationen, </a:t>
            </a:r>
            <a:r>
              <a:rPr lang="de-CH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(…)«</a:t>
            </a:r>
            <a:endParaRPr lang="de-CH" sz="22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de-CH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Art. 2, Zweck</a:t>
            </a:r>
          </a:p>
          <a:p>
            <a:pPr marL="0" indent="0">
              <a:spcBef>
                <a:spcPct val="0"/>
              </a:spcBef>
              <a:buNone/>
            </a:pPr>
            <a:r>
              <a:rPr lang="de-DE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[</a:t>
            </a:r>
            <a:r>
              <a:rPr lang="de-CH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Die </a:t>
            </a:r>
            <a:r>
              <a:rPr lang="de-CH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schweizerische </a:t>
            </a:r>
            <a:r>
              <a:rPr lang="de-CH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Eidgenossenschaft</a:t>
            </a:r>
            <a:r>
              <a:rPr lang="de-DE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] </a:t>
            </a:r>
            <a:r>
              <a:rPr lang="de-CH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fördert </a:t>
            </a:r>
            <a:r>
              <a:rPr lang="de-CH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die gemeinsame Wohlfahrt, die gemeinsame Entwicklung, denn inneren Zusammenhalt und die kulturelle Vielfalt des Landes. </a:t>
            </a: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de-CH" sz="20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Art. 73, Nachhaltigkeit</a:t>
            </a:r>
          </a:p>
          <a:p>
            <a:pPr marL="0" indent="0">
              <a:spcBef>
                <a:spcPct val="0"/>
              </a:spcBef>
              <a:buNone/>
            </a:pPr>
            <a:r>
              <a:rPr lang="de-CH" sz="1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Bund und Kantone streben ein auf Dauer ausgewogenes Verhältnis zwischen der Natur und ihrer Erneuerungsfähigkeit einerseits und ihrer Beanspruchung durch den Menschen andererseits an.</a:t>
            </a:r>
          </a:p>
          <a:p>
            <a:pPr marL="0" indent="0">
              <a:spcBef>
                <a:spcPct val="0"/>
              </a:spcBef>
              <a:buNone/>
            </a:pP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… in der Verfassung des Kantons </a:t>
            </a:r>
            <a:r>
              <a:rPr lang="de-CH" sz="2200" b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St.Gallen</a:t>
            </a: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de-CH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Art. 9 – 23: in den Staatszielen verankert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940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CH" sz="36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erständnis der Nachhaltigen Entwicklung im Kanton St. Gallen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96360"/>
            <a:ext cx="11235813" cy="5159989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endParaRPr lang="de-CH" sz="2200" dirty="0" smtClean="0">
              <a:latin typeface="+mj-lt"/>
              <a:ea typeface="ＭＳ Ｐゴシック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de-CH" sz="2200" dirty="0">
              <a:latin typeface="+mj-lt"/>
              <a:ea typeface="ＭＳ Ｐゴシック" pitchFamily="34" charset="-128"/>
            </a:endParaRP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Integrative Prozessorientierung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Entscheidungs- und Handlungsprinzipien 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Umfassendes Werteverständnis</a:t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Diese Grundsätze bilden die </a:t>
            </a:r>
            <a:r>
              <a:rPr lang="de-CH" sz="22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onzeptionelle Grundlage für nawi.sg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13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3236"/>
          </a:xfrm>
        </p:spPr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Integrative Prozessorientierung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78923"/>
            <a:ext cx="11235813" cy="5159989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Nachhaltige Entwicklung ist nicht ein definierter Fachbereich</a:t>
            </a:r>
          </a:p>
          <a:p>
            <a:pPr marL="0" indent="0"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  <a:buNone/>
            </a:pP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Clr>
                <a:srgbClr val="C51D35"/>
              </a:buClr>
            </a:pPr>
            <a:r>
              <a:rPr lang="de-CH" sz="22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Es gilt, Grundsätze der Nachhaltigen Entwicklung in Strategie- und Entscheidungsprozesse in allen Politikfeldern zu integrieren: </a:t>
            </a:r>
          </a:p>
          <a:p>
            <a:pPr marL="468000">
              <a:spcBef>
                <a:spcPts val="0"/>
              </a:spcBef>
              <a:spcAft>
                <a:spcPts val="600"/>
              </a:spcAft>
              <a:buClr>
                <a:srgbClr val="EA6C7E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Integration in Planungs- und Steuerungskreislauf</a:t>
            </a:r>
          </a:p>
          <a:p>
            <a:pPr marL="468000">
              <a:spcBef>
                <a:spcPts val="0"/>
              </a:spcBef>
              <a:spcAft>
                <a:spcPts val="600"/>
              </a:spcAft>
              <a:buClr>
                <a:srgbClr val="EA6C7E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Instrumente: </a:t>
            </a:r>
            <a:r>
              <a:rPr lang="de-CH" sz="22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Staatszielmonitoring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Nachhaltigkeitsbewertung</a:t>
            </a:r>
          </a:p>
          <a:p>
            <a:pPr marL="468000">
              <a:spcBef>
                <a:spcPts val="0"/>
              </a:spcBef>
              <a:spcAft>
                <a:spcPts val="600"/>
              </a:spcAft>
              <a:buClr>
                <a:srgbClr val="EA6C7E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Weiterbildung, Prozessbegleitung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18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Entscheidungs- und Handlungsprinzipien </a:t>
            </a:r>
            <a:b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 St. Galler Regierung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53497"/>
            <a:ext cx="11235813" cy="4802852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Schwerpunktplanung 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2017-2027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Seite 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8/9:</a:t>
            </a: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Clr>
                <a:srgbClr val="C51D35"/>
              </a:buClr>
            </a:pPr>
            <a:r>
              <a:rPr lang="de-CH" sz="2200" b="1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Prinzip der Werterhaltung</a:t>
            </a:r>
            <a:r>
              <a:rPr lang="de-CH" sz="22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  <a:br>
              <a:rPr lang="de-CH" sz="22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Ressourcen erhalten und weiterentwickeln (Real-, Natur-, Human- und Sozialkapital)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rgbClr val="C51D35"/>
              </a:buClr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Prinzip </a:t>
            </a: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der Effizienz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wirtschaftlich und ressourceneffizient produzieren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rgbClr val="C51D35"/>
              </a:buClr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Prinzip der Gerechtigkeit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Ressourcen gerecht verteilen und Entscheidungsfreiheit der kommenden Generationen 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sichern</a:t>
            </a:r>
          </a:p>
          <a:p>
            <a:pPr>
              <a:spcBef>
                <a:spcPct val="0"/>
              </a:spcBef>
              <a:spcAft>
                <a:spcPts val="1200"/>
              </a:spcAft>
              <a:buClr>
                <a:srgbClr val="C51D35"/>
              </a:buClr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Prinzip der Bedürfnisorientierung:</a:t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staatliche Tätigkeiten an den Bedürfnissen der Einwohnenden ausrichten und diese in partizipative Prozesse einbeziehen</a:t>
            </a: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>
                <a:srgbClr val="C51D35"/>
              </a:buClr>
              <a:buNone/>
            </a:pPr>
            <a:endParaRPr lang="de-CH" sz="2200" dirty="0">
              <a:latin typeface="+mj-lt"/>
              <a:ea typeface="ＭＳ Ｐゴシック" pitchFamily="34" charset="-128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91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933"/>
          </a:xfrm>
        </p:spPr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Umfassendes Wertverständnis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52602"/>
            <a:ext cx="11235813" cy="518631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Welche Werte sind zu erhalten und weiterzuentwickeln? 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endParaRPr lang="de-CH" sz="22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Der gesamte Kapitalstock, bestehend aus: 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Naturkapital 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natürliche Umwelt und ihre Leistungen; Rohstoffe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Realkapital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Produktionsmittel; Güter und Dienstleistungen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Sozialkapital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gesellschaftliche Werte und Normen; soziale Beziehungen und Netzwerke</a:t>
            </a:r>
          </a:p>
          <a:p>
            <a:pPr>
              <a:spcBef>
                <a:spcPct val="0"/>
              </a:spcBef>
              <a:spcAft>
                <a:spcPts val="800"/>
              </a:spcAft>
              <a:buClr>
                <a:srgbClr val="C51D35"/>
              </a:buClr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Humankapital</a:t>
            </a: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/>
            </a:r>
            <a:b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produktives und soziales Potenzial von Menschen wie Gesundheit, Wissen und Fähigkeiten</a:t>
            </a:r>
            <a:endParaRPr lang="de-CH" sz="22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49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256"/>
          </a:xfrm>
        </p:spPr>
        <p:txBody>
          <a:bodyPr anchor="t">
            <a:normAutofit/>
          </a:bodyPr>
          <a:lstStyle/>
          <a:p>
            <a:r>
              <a:rPr lang="de-CH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Nachhaltigkeitsbewertung mit nawi.sg</a:t>
            </a:r>
            <a:endParaRPr lang="de-CH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47020"/>
            <a:ext cx="11235813" cy="5264968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spcAft>
                <a:spcPts val="800"/>
              </a:spcAft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Teil 1: Prozess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Werden im Erarbeitungsprozess die wichtigsten Erfolgskriterien berücksichtigt? Sind die Ziele auf eine mittel- oder langfristige Wirkung ausgerichtet?</a:t>
            </a:r>
          </a:p>
          <a:p>
            <a:pPr marL="0" indent="0">
              <a:spcBef>
                <a:spcPct val="0"/>
              </a:spcBef>
              <a:spcAft>
                <a:spcPts val="800"/>
              </a:spcAft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Teil 2: Wirkung</a:t>
            </a:r>
          </a:p>
          <a:p>
            <a:pPr marL="0" indent="0">
              <a:spcBef>
                <a:spcPct val="0"/>
              </a:spcBef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Welche Auswirkungen hat das Vorhaben aus heutiger Sicht im Hinblick auf die aus der Verfassung abgeleiteten Werte? Sind diese positiv (wertmehrend) oder negativ (wertmindernd) zu bewerten?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Wie sind die unerwünschten Wirkungen räumlich und zeitlich verteilt?</a:t>
            </a:r>
          </a:p>
          <a:p>
            <a:pPr marL="0" indent="0">
              <a:spcBef>
                <a:spcPct val="0"/>
              </a:spcBef>
              <a:spcAft>
                <a:spcPts val="800"/>
              </a:spcAft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Teil 3: Effizienz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de-CH" sz="22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 welchem Verhältnis stehen Nutzen, Aufwand und unerwünschte Auswirkungen?</a:t>
            </a:r>
          </a:p>
          <a:p>
            <a:pPr marL="0" indent="0">
              <a:spcBef>
                <a:spcPct val="0"/>
              </a:spcBef>
              <a:buNone/>
            </a:pPr>
            <a:r>
              <a:rPr lang="de-CH" sz="22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Auswertung / Fazit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5558-B383-471C-8F05-0CD72B3BCB23}" type="datetime1">
              <a:rPr lang="de-CH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07.07.2017</a:t>
            </a:fld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56A1-EA4D-4959-8DD6-1D3C632A4AF2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68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Breitbild</PresentationFormat>
  <Paragraphs>128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Wingdings</vt:lpstr>
      <vt:lpstr>Office Theme</vt:lpstr>
      <vt:lpstr>Nachhaltigkeitsbewertung nawi.sg  [Name des Vorhabens]  St. Gallen, [Datum]  [Name des/der Durchführenden]</vt:lpstr>
      <vt:lpstr>Programm [Vorschlag Ablauf]</vt:lpstr>
      <vt:lpstr>Nachhaltige Entwicklung</vt:lpstr>
      <vt:lpstr>Rechtliche Verankerung…</vt:lpstr>
      <vt:lpstr>Das Verständnis der Nachhaltigen Entwicklung im Kanton St. Gallen</vt:lpstr>
      <vt:lpstr>Integrative Prozessorientierung</vt:lpstr>
      <vt:lpstr>Entscheidungs- und Handlungsprinzipien  der St. Galler Regierung</vt:lpstr>
      <vt:lpstr>Umfassendes Wertverständnis</vt:lpstr>
      <vt:lpstr>Nachhaltigkeitsbewertung mit nawi.sg</vt:lpstr>
      <vt:lpstr>nawi.sg  fördert …</vt:lpstr>
      <vt:lpstr>Bewertungsperspektive</vt:lpstr>
    </vt:vector>
  </TitlesOfParts>
  <Company>Kanton St.Gallen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Nachhaltigkeitsbewertung nawi.sg  [Name des Vorhabens]  St. Gallen, [Datum]  [Name des Durchführenden]</dc:title>
  <dc:creator>Wirz, Christina</dc:creator>
  <cp:lastModifiedBy>Inauen, Karin</cp:lastModifiedBy>
  <cp:revision>40</cp:revision>
  <dcterms:created xsi:type="dcterms:W3CDTF">2015-09-11T07:25:11Z</dcterms:created>
  <dcterms:modified xsi:type="dcterms:W3CDTF">2017-07-07T12:59:12Z</dcterms:modified>
</cp:coreProperties>
</file>